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4"/>
  </p:notesMasterIdLst>
  <p:handoutMasterIdLst>
    <p:handoutMasterId r:id="rId35"/>
  </p:handoutMasterIdLst>
  <p:sldIdLst>
    <p:sldId id="261" r:id="rId5"/>
    <p:sldId id="262" r:id="rId6"/>
    <p:sldId id="293" r:id="rId7"/>
    <p:sldId id="284" r:id="rId8"/>
    <p:sldId id="278" r:id="rId9"/>
    <p:sldId id="291" r:id="rId10"/>
    <p:sldId id="286" r:id="rId11"/>
    <p:sldId id="265" r:id="rId12"/>
    <p:sldId id="266" r:id="rId13"/>
    <p:sldId id="267" r:id="rId14"/>
    <p:sldId id="279" r:id="rId15"/>
    <p:sldId id="281" r:id="rId16"/>
    <p:sldId id="280" r:id="rId17"/>
    <p:sldId id="289" r:id="rId18"/>
    <p:sldId id="282" r:id="rId19"/>
    <p:sldId id="283" r:id="rId20"/>
    <p:sldId id="287" r:id="rId21"/>
    <p:sldId id="275" r:id="rId22"/>
    <p:sldId id="276" r:id="rId23"/>
    <p:sldId id="292" r:id="rId24"/>
    <p:sldId id="277" r:id="rId25"/>
    <p:sldId id="288" r:id="rId26"/>
    <p:sldId id="269" r:id="rId27"/>
    <p:sldId id="270" r:id="rId28"/>
    <p:sldId id="271" r:id="rId29"/>
    <p:sldId id="272" r:id="rId30"/>
    <p:sldId id="273" r:id="rId31"/>
    <p:sldId id="274" r:id="rId32"/>
    <p:sldId id="29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4D67949-7BBE-4A39-A487-B9B1AC8F6DFA}">
          <p14:sldIdLst>
            <p14:sldId id="261"/>
            <p14:sldId id="262"/>
            <p14:sldId id="293"/>
            <p14:sldId id="284"/>
            <p14:sldId id="278"/>
            <p14:sldId id="291"/>
            <p14:sldId id="286"/>
            <p14:sldId id="265"/>
            <p14:sldId id="266"/>
            <p14:sldId id="267"/>
          </p14:sldIdLst>
        </p14:section>
        <p14:section name="Approaching senior actuary" id="{6D3B16D3-2E23-4E46-99A5-10A4794439B5}">
          <p14:sldIdLst>
            <p14:sldId id="279"/>
            <p14:sldId id="281"/>
            <p14:sldId id="280"/>
            <p14:sldId id="289"/>
            <p14:sldId id="282"/>
            <p14:sldId id="283"/>
          </p14:sldIdLst>
        </p14:section>
        <p14:section name="Rectification of error" id="{9265885E-C066-410D-90BC-0F3044AE8472}">
          <p14:sldIdLst>
            <p14:sldId id="287"/>
            <p14:sldId id="275"/>
            <p14:sldId id="276"/>
            <p14:sldId id="292"/>
            <p14:sldId id="277"/>
          </p14:sldIdLst>
        </p14:section>
        <p14:section name="Presentation to Senior Mgmt" id="{C72D73E5-821C-4AFA-A464-E3A08C97AE5B}">
          <p14:sldIdLst>
            <p14:sldId id="288"/>
            <p14:sldId id="269"/>
            <p14:sldId id="270"/>
            <p14:sldId id="271"/>
            <p14:sldId id="272"/>
            <p14:sldId id="273"/>
            <p14:sldId id="274"/>
            <p14:sldId id="29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6" autoAdjust="0"/>
  </p:normalViewPr>
  <p:slideViewPr>
    <p:cSldViewPr>
      <p:cViewPr varScale="1">
        <p:scale>
          <a:sx n="77" d="100"/>
          <a:sy n="77" d="100"/>
        </p:scale>
        <p:origin x="806" y="43"/>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22-06-2022</a:t>
            </a:fld>
            <a:endParaRPr lang="en-IN"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dirty="0"/>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dirty="0"/>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6/22/2022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dirty="0"/>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2834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351963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222189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837633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669892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69942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214496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921195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19064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523578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367533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033697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360310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6270029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8112986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75925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103633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083320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936380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19952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788524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943812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531239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19379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003878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603559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152777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00830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dirty="0"/>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dirty="0"/>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581400"/>
            <a:ext cx="1588491" cy="1600200"/>
          </a:xfrm>
          <a:prstGeom prst="rect">
            <a:avLst/>
          </a:prstGeom>
        </p:spPr>
      </p:pic>
      <p:sp>
        <p:nvSpPr>
          <p:cNvPr id="4" name="Rectangle 150"/>
          <p:cNvSpPr txBox="1">
            <a:spLocks noChangeArrowheads="1"/>
          </p:cNvSpPr>
          <p:nvPr/>
        </p:nvSpPr>
        <p:spPr>
          <a:xfrm>
            <a:off x="838200" y="2019371"/>
            <a:ext cx="102108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rPr>
              <a:t>Actuary- Actuarial Judgement &amp; </a:t>
            </a:r>
            <a:r>
              <a:rPr lang="en-IN" altLang="en-US" sz="3600" b="1" kern="0" dirty="0">
                <a:solidFill>
                  <a:schemeClr val="bg1"/>
                </a:solidFill>
              </a:rPr>
              <a:t>approach</a:t>
            </a:r>
            <a:r>
              <a:rPr lang="es-UY" altLang="en-US" sz="3600" b="1" kern="0" dirty="0">
                <a:solidFill>
                  <a:schemeClr val="bg1"/>
                </a:solidFill>
              </a:rPr>
              <a:t> </a:t>
            </a:r>
            <a:r>
              <a:rPr lang="en-GB" altLang="en-US" sz="3600" b="1" kern="0" dirty="0">
                <a:solidFill>
                  <a:schemeClr val="bg1"/>
                </a:solidFill>
              </a:rPr>
              <a:t>for</a:t>
            </a:r>
            <a:r>
              <a:rPr lang="es-UY" altLang="en-US" sz="3600" b="1" kern="0" dirty="0">
                <a:solidFill>
                  <a:schemeClr val="bg1"/>
                </a:solidFill>
              </a:rPr>
              <a:t> resolving issues in past work</a:t>
            </a:r>
            <a:endParaRPr lang="es-ES" altLang="en-US" sz="3600" b="1" kern="0" dirty="0">
              <a:solidFill>
                <a:schemeClr val="bg1"/>
              </a:solidFill>
            </a:endParaRPr>
          </a:p>
        </p:txBody>
      </p:sp>
      <p:sp>
        <p:nvSpPr>
          <p:cNvPr id="5" name="Rectangle 168"/>
          <p:cNvSpPr>
            <a:spLocks noChangeArrowheads="1"/>
          </p:cNvSpPr>
          <p:nvPr/>
        </p:nvSpPr>
        <p:spPr bwMode="auto">
          <a:xfrm>
            <a:off x="152400"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1800" b="1" dirty="0">
                <a:solidFill>
                  <a:schemeClr val="tx1"/>
                </a:solidFill>
              </a:rPr>
              <a:t>Guide : Ms. Subbulakshmi V</a:t>
            </a:r>
          </a:p>
          <a:p>
            <a:pPr algn="l"/>
            <a:r>
              <a:rPr lang="en-US" altLang="en-US" sz="1800" b="1" dirty="0">
                <a:solidFill>
                  <a:schemeClr val="tx1"/>
                </a:solidFill>
              </a:rPr>
              <a:t>Presented By : </a:t>
            </a:r>
          </a:p>
          <a:p>
            <a:pPr marL="342900" indent="-342900" algn="l">
              <a:buAutoNum type="arabicPeriod"/>
            </a:pPr>
            <a:r>
              <a:rPr lang="en-US" altLang="en-US" sz="1800" b="1" dirty="0">
                <a:solidFill>
                  <a:schemeClr val="tx1"/>
                </a:solidFill>
              </a:rPr>
              <a:t>Abhishek Rastogi</a:t>
            </a:r>
          </a:p>
          <a:p>
            <a:pPr marL="342900" indent="-342900" algn="l">
              <a:buAutoNum type="arabicPeriod"/>
            </a:pPr>
            <a:r>
              <a:rPr lang="en-US" altLang="en-US" sz="1800" b="1" dirty="0">
                <a:solidFill>
                  <a:schemeClr val="tx1"/>
                </a:solidFill>
              </a:rPr>
              <a:t>Ankush Agarwal</a:t>
            </a:r>
          </a:p>
          <a:p>
            <a:pPr marL="342900" indent="-342900" algn="l">
              <a:buAutoNum type="arabicPeriod"/>
            </a:pPr>
            <a:r>
              <a:rPr lang="en-US" altLang="en-US" sz="1800" b="1" dirty="0">
                <a:solidFill>
                  <a:schemeClr val="tx1"/>
                </a:solidFill>
              </a:rPr>
              <a:t>Sharana Mehta</a:t>
            </a:r>
          </a:p>
          <a:p>
            <a:pPr marL="342900" indent="-342900" algn="l">
              <a:buAutoNum type="arabicPeriod"/>
            </a:pPr>
            <a:r>
              <a:rPr lang="en-US" altLang="en-US" sz="1800" b="1" dirty="0">
                <a:solidFill>
                  <a:schemeClr val="tx1"/>
                </a:solidFill>
              </a:rPr>
              <a:t>Prakhar Mody</a:t>
            </a:r>
            <a:endParaRPr lang="es-ES" altLang="en-US" sz="1800" b="1" dirty="0">
              <a:solidFill>
                <a:schemeClr val="tx1"/>
              </a:solidFill>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37th India Fellowship Seminar</a:t>
            </a:r>
            <a:endParaRPr lang="es-UY" altLang="en-US" sz="2500" b="1" kern="0" dirty="0">
              <a:solidFill>
                <a:schemeClr val="bg1"/>
              </a:solidFill>
              <a:latin typeface="Trebuchet MS" panose="020B0603020202020204" pitchFamily="34" charset="0"/>
            </a:endParaRPr>
          </a:p>
          <a:p>
            <a:pPr algn="l"/>
            <a:r>
              <a:rPr lang="es-UY" altLang="en-US" sz="2500" b="1" kern="0" dirty="0">
                <a:solidFill>
                  <a:schemeClr val="bg1"/>
                </a:solidFill>
                <a:latin typeface="Trebuchet MS" panose="020B0603020202020204" pitchFamily="34" charset="0"/>
              </a:rPr>
              <a:t>Date: 24th June 2022</a:t>
            </a:r>
            <a:endParaRPr lang="es-ES"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Professional Code of Conduct </a:t>
            </a:r>
          </a:p>
        </p:txBody>
      </p:sp>
      <p:sp>
        <p:nvSpPr>
          <p:cNvPr id="4" name="Rectangle 3"/>
          <p:cNvSpPr txBox="1">
            <a:spLocks noChangeArrowheads="1"/>
          </p:cNvSpPr>
          <p:nvPr/>
        </p:nvSpPr>
        <p:spPr>
          <a:xfrm>
            <a:off x="1981200" y="1519371"/>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00050" marR="0" lvl="1" indent="0" algn="l" defTabSz="914400" rtl="0" eaLnBrk="0" fontAlgn="base" latinLnBrk="0" hangingPunct="0">
              <a:lnSpc>
                <a:spcPct val="100000"/>
              </a:lnSpc>
              <a:spcBef>
                <a:spcPct val="20000"/>
              </a:spcBef>
              <a:spcAft>
                <a:spcPct val="0"/>
              </a:spcAft>
              <a:buClrTx/>
              <a:buSzTx/>
              <a:buFontTx/>
              <a:buNone/>
              <a:tabLst/>
              <a:defRPr/>
            </a:pPr>
            <a:r>
              <a:rPr kumimoji="0" lang="en-IN" sz="20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What is Professional Code of Conduct</a:t>
            </a:r>
            <a:endParaRPr kumimoji="0" lang="en-IN"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400050" marR="0" lvl="1" indent="0" algn="l" defTabSz="914400" rtl="0" eaLnBrk="0" fontAlgn="base" latinLnBrk="0" hangingPunct="0">
              <a:lnSpc>
                <a:spcPct val="100000"/>
              </a:lnSpc>
              <a:spcBef>
                <a:spcPct val="20000"/>
              </a:spcBef>
              <a:spcAft>
                <a:spcPct val="0"/>
              </a:spcAft>
              <a:buClrTx/>
              <a:buSzTx/>
              <a:buFontTx/>
              <a:buNone/>
              <a:tabLst/>
              <a:defRPr/>
            </a:pPr>
            <a:r>
              <a:rPr kumimoji="0" lang="en-IN"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Professional Conduct Standards provides guidance on Professional conduct in addition to that is provided under the Act and Rules and Regulations.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altLang="en-US" sz="20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400050" marR="0" lvl="1" indent="0" algn="l" defTabSz="914400" rtl="0" eaLnBrk="0" fontAlgn="base" latinLnBrk="0" hangingPunct="0">
              <a:lnSpc>
                <a:spcPct val="100000"/>
              </a:lnSpc>
              <a:spcBef>
                <a:spcPct val="20000"/>
              </a:spcBef>
              <a:spcAft>
                <a:spcPct val="0"/>
              </a:spcAft>
              <a:buClrTx/>
              <a:buSzTx/>
              <a:buFontTx/>
              <a:buNone/>
              <a:tabLst/>
              <a:defRPr/>
            </a:pPr>
            <a:r>
              <a:rPr kumimoji="0" lang="en-IN" altLang="en-US" sz="20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Relevant PCS to the scenario</a:t>
            </a: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actuarial profession has an obligation to serve the public interest within the context of building and promoting confidence in the work of actuaries and in the actuarial profession. </a:t>
            </a: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members should inform all the stakeholders which he or she is in contact with. Members have a duty to always act honestly and with integrity.</a:t>
            </a:r>
          </a:p>
          <a:p>
            <a:pPr>
              <a:buFont typeface="Wingdings" panose="05000000000000000000" pitchFamily="2" charset="2"/>
              <a:buChar char="v"/>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actuaries must ensure that their professional judgement is not compromised by any bias, conflict of interest or the undue influence of others.</a:t>
            </a:r>
          </a:p>
          <a:p>
            <a:pPr>
              <a:buFont typeface="Wingdings" panose="05000000000000000000" pitchFamily="2" charset="2"/>
              <a:buChar char="v"/>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issues where a member is not sure of the steps, he should seek advice from peer or senior actuary.</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IN" altLang="en-US" sz="20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420060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2931672"/>
            <a:ext cx="8610600" cy="1106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Question 1: Approaching the senior actuary and / or the client</a:t>
            </a:r>
          </a:p>
        </p:txBody>
      </p:sp>
      <p:sp>
        <p:nvSpPr>
          <p:cNvPr id="4" name="Rectangle 3"/>
          <p:cNvSpPr txBox="1">
            <a:spLocks noChangeArrowheads="1"/>
          </p:cNvSpPr>
          <p:nvPr/>
        </p:nvSpPr>
        <p:spPr>
          <a:xfrm>
            <a:off x="1981200" y="1519371"/>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IN" altLang="en-US" sz="20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669448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Breaking down the question</a:t>
            </a:r>
          </a:p>
        </p:txBody>
      </p:sp>
      <p:sp>
        <p:nvSpPr>
          <p:cNvPr id="4" name="Rectangle 3"/>
          <p:cNvSpPr txBox="1">
            <a:spLocks noChangeArrowheads="1"/>
          </p:cNvSpPr>
          <p:nvPr/>
        </p:nvSpPr>
        <p:spPr>
          <a:xfrm>
            <a:off x="1981200" y="1519371"/>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Determining whether to approach the senior actuary for spouse’s pension percentage parameter value (issue 1) or post-retirement mortality assumptions (issue 2) or both?</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Determining whether to approach the senior actuary or client or both for either or both issue 1 and issue 2?</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Given that it is required to approach the senior actuary, determining how to approach him?</a:t>
            </a: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IN" altLang="en-US" sz="20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138102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4170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Whether</a:t>
            </a:r>
            <a:r>
              <a:rPr lang="en-US" altLang="en-US" sz="3200" kern="0" dirty="0">
                <a:solidFill>
                  <a:srgbClr val="000000"/>
                </a:solidFill>
                <a:latin typeface="Trebuchet MS" panose="020B0603020202020204" pitchFamily="34" charset="0"/>
              </a:rPr>
              <a:t> to approach for issue 1 (1/2)</a:t>
            </a: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sp>
        <p:nvSpPr>
          <p:cNvPr id="4" name="Rectangle 3"/>
          <p:cNvSpPr txBox="1">
            <a:spLocks noChangeArrowheads="1"/>
          </p:cNvSpPr>
          <p:nvPr/>
        </p:nvSpPr>
        <p:spPr>
          <a:xfrm>
            <a:off x="1955800" y="1412496"/>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Get a clear and sure </a:t>
            </a:r>
            <a:r>
              <a:rPr kumimoji="0" lang="en-IN" altLang="en-US" sz="200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knowledge of the circumstances</a:t>
            </a: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 </a:t>
            </a:r>
          </a:p>
          <a:p>
            <a:pPr lvl="1" indent="-342900">
              <a:buFont typeface="Wingdings" panose="05000000000000000000" pitchFamily="2" charset="2"/>
              <a:buChar char="v"/>
              <a:defRPr/>
            </a:pP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Whether the parameter value set was incorrect (technical error), or </a:t>
            </a:r>
          </a:p>
          <a:p>
            <a:pPr lvl="1" indent="-342900">
              <a:buFont typeface="Wingdings" panose="05000000000000000000" pitchFamily="2" charset="2"/>
              <a:buChar char="v"/>
              <a:defRPr/>
            </a:pP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There were justifications in setting the parameter value in the last valuation exercise. </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en-US" sz="20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Have </a:t>
            </a:r>
            <a:r>
              <a:rPr lang="en-IN" altLang="en-US" sz="2000" dirty="0">
                <a:solidFill>
                  <a:srgbClr val="000000"/>
                </a:solidFill>
                <a:latin typeface="Trebuchet MS" panose="020B0603020202020204" pitchFamily="34" charset="0"/>
                <a:cs typeface="Times New Roman" panose="02020603050405020304" pitchFamily="18" charset="0"/>
              </a:rPr>
              <a:t>d</a:t>
            </a: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iscussions with the team on the issue </a:t>
            </a:r>
            <a:r>
              <a:rPr kumimoji="0" lang="en-US"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if the issue was a technical error or the value was set after discussions with the senior actuary or the client. Don’t approach the senior actuary and the client yet</a:t>
            </a: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Tx/>
              <a:buSzTx/>
              <a:buNone/>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Conduct independent verification: </a:t>
            </a:r>
          </a:p>
          <a:p>
            <a:pPr marL="857250" lvl="1" indent="-457200">
              <a:buFont typeface="+mj-lt"/>
              <a:buAutoNum type="arabicPeriod"/>
              <a:defRPr/>
            </a:pPr>
            <a:r>
              <a:rPr lang="en-US" altLang="en-US" sz="1600" dirty="0">
                <a:solidFill>
                  <a:srgbClr val="000000"/>
                </a:solidFill>
                <a:latin typeface="Trebuchet MS" panose="020B0603020202020204" pitchFamily="34" charset="0"/>
                <a:cs typeface="Times New Roman" panose="02020603050405020304" pitchFamily="18" charset="0"/>
              </a:rPr>
              <a:t>Scanning the report for any commentary on the parameter value by senior actuary</a:t>
            </a:r>
          </a:p>
          <a:p>
            <a:pPr marL="857250" lvl="1" indent="-457200">
              <a:buFont typeface="+mj-lt"/>
              <a:buAutoNum type="arabicPeriod"/>
              <a:defRPr/>
            </a:pP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Looking through industry journals</a:t>
            </a:r>
          </a:p>
          <a:p>
            <a:pPr marL="857250" lvl="1" indent="-457200">
              <a:buFont typeface="+mj-lt"/>
              <a:buAutoNum type="arabicPeriod"/>
              <a:defRPr/>
            </a:pP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Looking through email correspondences for the past exercise between the senior actuary and the client</a:t>
            </a: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IN" altLang="en-US" sz="20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246230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Whether</a:t>
            </a:r>
            <a:r>
              <a:rPr lang="en-US" altLang="en-US" sz="3200" kern="0" dirty="0">
                <a:solidFill>
                  <a:srgbClr val="000000"/>
                </a:solidFill>
                <a:latin typeface="Trebuchet MS" panose="020B0603020202020204" pitchFamily="34" charset="0"/>
              </a:rPr>
              <a:t> to approach for issue 1 (2/2)</a:t>
            </a: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sp>
        <p:nvSpPr>
          <p:cNvPr id="4" name="Rectangle 3"/>
          <p:cNvSpPr txBox="1">
            <a:spLocks noChangeArrowheads="1"/>
          </p:cNvSpPr>
          <p:nvPr/>
        </p:nvSpPr>
        <p:spPr>
          <a:xfrm>
            <a:off x="1981200" y="1739436"/>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Technical Error in setting the parameter value:</a:t>
            </a:r>
          </a:p>
          <a:p>
            <a:pPr lvl="1" indent="-342900">
              <a:buFont typeface="Wingdings" panose="05000000000000000000" pitchFamily="2" charset="2"/>
              <a:buChar char="v"/>
              <a:defRPr/>
            </a:pP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senior actuary may not be approached as it is clearly established that the parameter value was set incorrectly</a:t>
            </a:r>
          </a:p>
          <a:p>
            <a:pPr lvl="1" indent="-342900">
              <a:buFont typeface="Wingdings" panose="05000000000000000000" pitchFamily="2" charset="2"/>
              <a:buChar char="v"/>
              <a:defRPr/>
            </a:pP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client needs to be approached immediately and findings need to be presented to the top management in an appropriate way (to be addressed in Question 3). </a:t>
            </a:r>
          </a:p>
          <a:p>
            <a:pPr lvl="1" indent="-342900">
              <a:buFont typeface="Wingdings" panose="05000000000000000000" pitchFamily="2" charset="2"/>
              <a:buChar char="v"/>
              <a:defRPr/>
            </a:pP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senior actuary may be approached to check if the parameter error will lead to material change in some other parameters</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en-US" sz="2000" b="1"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Justifications in setting the parameter value:</a:t>
            </a:r>
          </a:p>
          <a:p>
            <a:pPr lvl="1" indent="-342900">
              <a:buFont typeface="Wingdings" panose="05000000000000000000" pitchFamily="2" charset="2"/>
              <a:buChar char="v"/>
              <a:defRPr/>
            </a:pP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Assess the reasonableness of the justifications from the discussions with the team and independent verification</a:t>
            </a:r>
          </a:p>
          <a:p>
            <a:pPr lvl="1" indent="-342900">
              <a:buFont typeface="Wingdings" panose="05000000000000000000" pitchFamily="2" charset="2"/>
              <a:buChar char="v"/>
              <a:defRPr/>
            </a:pP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senior actuary may not be approached if the justifications seem reasonable. </a:t>
            </a:r>
          </a:p>
          <a:p>
            <a:pPr lvl="1" indent="-342900">
              <a:buFont typeface="Wingdings" panose="05000000000000000000" pitchFamily="2" charset="2"/>
              <a:buChar char="v"/>
              <a:defRPr/>
            </a:pP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senior actuary may be approached if the justifications look unreasonable or not clear</a:t>
            </a:r>
          </a:p>
          <a:p>
            <a:pPr lvl="1" indent="-342900">
              <a:buFont typeface="Wingdings" panose="05000000000000000000" pitchFamily="2" charset="2"/>
              <a:buChar char="v"/>
              <a:defRPr/>
            </a:pP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client should be approached formally to obtain confirmation on the justifications, especially if the justifications are being relied upon disclaiming responsibility</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516975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Whether</a:t>
            </a:r>
            <a:r>
              <a:rPr lang="en-US" altLang="en-US" sz="3200" kern="0" dirty="0">
                <a:solidFill>
                  <a:srgbClr val="000000"/>
                </a:solidFill>
                <a:latin typeface="Trebuchet MS" panose="020B0603020202020204" pitchFamily="34" charset="0"/>
              </a:rPr>
              <a:t> to approach for issue 2</a:t>
            </a: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sp>
        <p:nvSpPr>
          <p:cNvPr id="4" name="Rectangle 3"/>
          <p:cNvSpPr txBox="1">
            <a:spLocks noChangeArrowheads="1"/>
          </p:cNvSpPr>
          <p:nvPr/>
        </p:nvSpPr>
        <p:spPr>
          <a:xfrm>
            <a:off x="1981200" y="1600200"/>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There is no requirement to approach the senior actuary or the client for issue 2:</a:t>
            </a:r>
          </a:p>
          <a:p>
            <a:pPr lvl="1" indent="-342900">
              <a:buFont typeface="Wingdings" panose="05000000000000000000" pitchFamily="2" charset="2"/>
              <a:buChar char="v"/>
              <a:defRPr/>
            </a:pPr>
            <a:r>
              <a:rPr lang="en-US" altLang="en-US" sz="1600" dirty="0">
                <a:solidFill>
                  <a:srgbClr val="000000"/>
                </a:solidFill>
                <a:latin typeface="Trebuchet MS" panose="020B0603020202020204" pitchFamily="34" charset="0"/>
                <a:cs typeface="Times New Roman" panose="02020603050405020304" pitchFamily="18" charset="0"/>
              </a:rPr>
              <a:t>It is already evident that the post-retirement mortality assumptions are not updated from the commentary stating the same in the report. </a:t>
            </a:r>
          </a:p>
          <a:p>
            <a:pPr lvl="1" indent="-342900">
              <a:buFont typeface="Wingdings" panose="05000000000000000000" pitchFamily="2" charset="2"/>
              <a:buChar char="v"/>
              <a:defRPr/>
            </a:pPr>
            <a:r>
              <a:rPr lang="en-US" altLang="en-US" sz="1600" dirty="0">
                <a:solidFill>
                  <a:srgbClr val="000000"/>
                </a:solidFill>
                <a:latin typeface="Trebuchet MS" panose="020B0603020202020204" pitchFamily="34" charset="0"/>
                <a:cs typeface="Times New Roman" panose="02020603050405020304" pitchFamily="18" charset="0"/>
              </a:rPr>
              <a:t>The effect of updating the post-retirement mortality assumption is not material. However, it needs to be checked if updating the post-retirement mortality assumptions leads to change in any other assumptions</a:t>
            </a:r>
          </a:p>
          <a:p>
            <a:pPr marL="0" marR="0" lvl="0" indent="0" algn="l" defTabSz="914400" rtl="0" eaLnBrk="0" fontAlgn="base" latinLnBrk="0" hangingPunct="0">
              <a:lnSpc>
                <a:spcPct val="100000"/>
              </a:lnSpc>
              <a:spcBef>
                <a:spcPct val="20000"/>
              </a:spcBef>
              <a:spcAft>
                <a:spcPct val="0"/>
              </a:spcAft>
              <a:buClrTx/>
              <a:buSzTx/>
              <a:buNone/>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If the senior actuary needs to be approached for issue 1, further clarifications may be sought for issue 2 along with issue 1</a:t>
            </a:r>
            <a:endPar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a:buFont typeface="Wingdings" panose="05000000000000000000" pitchFamily="2" charset="2"/>
              <a:buChar char="v"/>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IN" altLang="en-US" sz="20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987365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How to approach the senior actuary?</a:t>
            </a:r>
          </a:p>
        </p:txBody>
      </p:sp>
      <p:sp>
        <p:nvSpPr>
          <p:cNvPr id="4" name="Rectangle 3"/>
          <p:cNvSpPr txBox="1">
            <a:spLocks noChangeArrowheads="1"/>
          </p:cNvSpPr>
          <p:nvPr/>
        </p:nvSpPr>
        <p:spPr>
          <a:xfrm>
            <a:off x="1981200" y="1815636"/>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US" altLang="en-US" sz="2000" dirty="0">
                <a:solidFill>
                  <a:srgbClr val="000000"/>
                </a:solidFill>
                <a:latin typeface="Trebuchet MS" panose="020B0603020202020204" pitchFamily="34" charset="0"/>
                <a:cs typeface="Times New Roman" panose="02020603050405020304" pitchFamily="18" charset="0"/>
              </a:rPr>
              <a:t>Obtain prior approval from the client</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US" altLang="en-US" sz="2000" dirty="0">
                <a:solidFill>
                  <a:srgbClr val="000000"/>
                </a:solidFill>
                <a:latin typeface="Trebuchet MS" panose="020B0603020202020204" pitchFamily="34" charset="0"/>
                <a:cs typeface="Times New Roman" panose="02020603050405020304" pitchFamily="18" charset="0"/>
              </a:rPr>
              <a:t>Request an informal call with the actuary. This should be quickly acted upon</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US" altLang="en-US" sz="2000" dirty="0">
                <a:solidFill>
                  <a:srgbClr val="000000"/>
                </a:solidFill>
                <a:latin typeface="Trebuchet MS" panose="020B0603020202020204" pitchFamily="34" charset="0"/>
                <a:cs typeface="Times New Roman" panose="02020603050405020304" pitchFamily="18" charset="0"/>
              </a:rPr>
              <a:t>Structure the agenda well before the call</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US" altLang="en-US" sz="2000" dirty="0">
                <a:solidFill>
                  <a:srgbClr val="000000"/>
                </a:solidFill>
                <a:latin typeface="Trebuchet MS" panose="020B0603020202020204" pitchFamily="34" charset="0"/>
                <a:cs typeface="Times New Roman" panose="02020603050405020304" pitchFamily="18" charset="0"/>
              </a:rPr>
              <a:t>Gather all evidence and information at one place for quick reference during the discussion. However, the evidence or information may not be shared with the actuary</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US" altLang="en-US" sz="2000" dirty="0">
                <a:solidFill>
                  <a:srgbClr val="000000"/>
                </a:solidFill>
                <a:latin typeface="Trebuchet MS" panose="020B0603020202020204" pitchFamily="34" charset="0"/>
                <a:cs typeface="Times New Roman" panose="02020603050405020304" pitchFamily="18" charset="0"/>
              </a:rPr>
              <a:t>Restrict the discussion to only the past exercise</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US" altLang="en-US" sz="2000" dirty="0">
                <a:solidFill>
                  <a:srgbClr val="000000"/>
                </a:solidFill>
                <a:latin typeface="Trebuchet MS" panose="020B0603020202020204" pitchFamily="34" charset="0"/>
                <a:cs typeface="Times New Roman" panose="02020603050405020304" pitchFamily="18" charset="0"/>
              </a:rPr>
              <a:t>Keep in mind to always maintain the confidentiality of the client throughout the call</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US" altLang="en-US" sz="2000" dirty="0">
                <a:solidFill>
                  <a:srgbClr val="000000"/>
                </a:solidFill>
                <a:latin typeface="Trebuchet MS" panose="020B0603020202020204" pitchFamily="34" charset="0"/>
                <a:cs typeface="Times New Roman" panose="02020603050405020304" pitchFamily="18" charset="0"/>
              </a:rPr>
              <a:t>Capture the discussion as accurately as possible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81213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2931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Question 2: Rectification of Error</a:t>
            </a:r>
          </a:p>
        </p:txBody>
      </p:sp>
      <p:sp>
        <p:nvSpPr>
          <p:cNvPr id="4" name="Rectangle 3"/>
          <p:cNvSpPr txBox="1">
            <a:spLocks noChangeArrowheads="1"/>
          </p:cNvSpPr>
          <p:nvPr/>
        </p:nvSpPr>
        <p:spPr>
          <a:xfrm>
            <a:off x="1981200" y="1519371"/>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IN" altLang="en-US" sz="20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442009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Identification of error</a:t>
            </a:r>
          </a:p>
        </p:txBody>
      </p:sp>
      <p:sp>
        <p:nvSpPr>
          <p:cNvPr id="4" name="Rectangle 3"/>
          <p:cNvSpPr txBox="1">
            <a:spLocks noChangeArrowheads="1"/>
          </p:cNvSpPr>
          <p:nvPr/>
        </p:nvSpPr>
        <p:spPr>
          <a:xfrm>
            <a:off x="1981200" y="1523999"/>
            <a:ext cx="9982200" cy="488533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Two errors that have come to light</a:t>
            </a:r>
          </a:p>
          <a:p>
            <a:pPr marL="746125" lvl="2" indent="-342900">
              <a:buFont typeface="Wingdings" panose="05000000000000000000" pitchFamily="2" charset="2"/>
              <a:buChar char="v"/>
              <a:defRPr/>
            </a:pPr>
            <a:r>
              <a:rPr lang="en-US" altLang="en-US" sz="1600" dirty="0">
                <a:solidFill>
                  <a:srgbClr val="000000"/>
                </a:solidFill>
                <a:latin typeface="Trebuchet MS" panose="020B0603020202020204" pitchFamily="34" charset="0"/>
                <a:cs typeface="Times New Roman" panose="02020603050405020304" pitchFamily="18" charset="0"/>
              </a:rPr>
              <a:t>Percentage parameter of spouse pension</a:t>
            </a:r>
          </a:p>
          <a:p>
            <a:pPr marL="746125" lvl="2" indent="-342900">
              <a:buFont typeface="Wingdings" panose="05000000000000000000" pitchFamily="2" charset="2"/>
              <a:buChar char="v"/>
              <a:defRPr/>
            </a:pP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cs typeface="Times New Roman" panose="02020603050405020304" pitchFamily="18" charset="0"/>
              </a:rPr>
              <a:t>Difference in Mortality rates reported and actually used for valuation</a:t>
            </a:r>
          </a:p>
          <a:p>
            <a:pPr marL="400050" marR="0" lvl="1" indent="0" algn="l" defTabSz="914400" rtl="0" eaLnBrk="0" fontAlgn="base" latinLnBrk="0" hangingPunct="0">
              <a:lnSpc>
                <a:spcPct val="100000"/>
              </a:lnSpc>
              <a:spcBef>
                <a:spcPct val="20000"/>
              </a:spcBef>
              <a:spcAft>
                <a:spcPct val="0"/>
              </a:spcAft>
              <a:buClrTx/>
              <a:buSzTx/>
              <a:buNone/>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Additional checks to be performed</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Should the errors be rectified? </a:t>
            </a:r>
          </a:p>
          <a:p>
            <a:pPr marL="0" marR="0" lvl="0" indent="0" algn="l" defTabSz="914400" rtl="0" eaLnBrk="0" fontAlgn="base" latinLnBrk="0" hangingPunct="0">
              <a:lnSpc>
                <a:spcPct val="100000"/>
              </a:lnSpc>
              <a:spcBef>
                <a:spcPct val="20000"/>
              </a:spcBef>
              <a:spcAft>
                <a:spcPct val="0"/>
              </a:spcAft>
              <a:buClrTx/>
              <a:buSzTx/>
              <a:buNone/>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 </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742950" marR="0" lvl="1"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US" altLang="en-US" sz="2000" dirty="0">
              <a:solidFill>
                <a:srgbClr val="000000"/>
              </a:solidFill>
              <a:latin typeface="Trebuchet MS" panose="020B0603020202020204" pitchFamily="34" charset="0"/>
              <a:cs typeface="Times New Roman" panose="02020603050405020304" pitchFamily="18" charset="0"/>
            </a:endParaRPr>
          </a:p>
          <a:p>
            <a:pPr marL="742950" marR="0" lvl="1"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US" altLang="en-US" sz="1200" b="0" i="0" u="none" strike="noStrike" kern="1200" cap="none" spc="0" normalizeH="0" baseline="0" noProof="0" dirty="0">
              <a:ln>
                <a:noFill/>
              </a:ln>
              <a:solidFill>
                <a:srgbClr val="000000"/>
              </a:solidFill>
              <a:effectLst/>
              <a:uLnTx/>
              <a:uFillTx/>
              <a:latin typeface="Trebuchet MS" panose="020B0603020202020204" pitchFamily="34" charset="0"/>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334445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Considerations while deciding whether to rectify the error</a:t>
            </a:r>
          </a:p>
        </p:txBody>
      </p:sp>
      <p:sp>
        <p:nvSpPr>
          <p:cNvPr id="4" name="Rectangle 3"/>
          <p:cNvSpPr txBox="1">
            <a:spLocks noChangeArrowheads="1"/>
          </p:cNvSpPr>
          <p:nvPr/>
        </p:nvSpPr>
        <p:spPr>
          <a:xfrm>
            <a:off x="1981200" y="1828800"/>
            <a:ext cx="9601200" cy="419562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742950" marR="0" lvl="1"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US" altLang="en-US" sz="12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3">
            <a:extLst>
              <a:ext uri="{FF2B5EF4-FFF2-40B4-BE49-F238E27FC236}">
                <a16:creationId xmlns:a16="http://schemas.microsoft.com/office/drawing/2014/main" id="{2C1A11DD-F473-364F-4007-9100BCE5B7A0}"/>
              </a:ext>
            </a:extLst>
          </p:cNvPr>
          <p:cNvSpPr txBox="1">
            <a:spLocks noChangeArrowheads="1"/>
          </p:cNvSpPr>
          <p:nvPr/>
        </p:nvSpPr>
        <p:spPr>
          <a:xfrm>
            <a:off x="1981200" y="1667865"/>
            <a:ext cx="9982200" cy="488533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Professional Guidance</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US" altLang="en-US" sz="2000" b="0" i="0" u="none" strike="noStrike" kern="1200" cap="none" spc="0" normalizeH="0" baseline="0" noProof="0" dirty="0">
              <a:ln>
                <a:noFill/>
              </a:ln>
              <a:solidFill>
                <a:srgbClr val="000000"/>
              </a:solidFill>
              <a:effectLst/>
              <a:uLnTx/>
              <a:uFillTx/>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2000" b="0" i="0" u="none" strike="noStrike" kern="1200" cap="none" spc="0" normalizeH="0" baseline="0" noProof="0" dirty="0">
                <a:ln>
                  <a:noFill/>
                </a:ln>
                <a:solidFill>
                  <a:srgbClr val="000000"/>
                </a:solidFill>
                <a:effectLst/>
                <a:uLnTx/>
                <a:uFillTx/>
                <a:latin typeface="Trebuchet MS" panose="020B0603020202020204" pitchFamily="34" charset="0"/>
                <a:cs typeface="Times New Roman" panose="02020603050405020304" pitchFamily="18" charset="0"/>
              </a:rPr>
              <a:t>Materiality</a:t>
            </a: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Funding status of the scheme</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Impact of the rectification on Financial Statements</a:t>
            </a: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Impact on various stakeholder (will be covered later by Prakhar) </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742950" marR="0" lvl="1"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US" altLang="en-US" sz="2000" dirty="0">
              <a:solidFill>
                <a:srgbClr val="000000"/>
              </a:solidFill>
              <a:latin typeface="Trebuchet MS" panose="020B0603020202020204" pitchFamily="34" charset="0"/>
              <a:cs typeface="Times New Roman" panose="02020603050405020304" pitchFamily="18" charset="0"/>
            </a:endParaRPr>
          </a:p>
          <a:p>
            <a:pPr marL="742950" marR="0" lvl="1"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US" altLang="en-US" sz="1200" b="0" i="0" u="none" strike="noStrike" kern="1200" cap="none" spc="0" normalizeH="0" baseline="0" noProof="0" dirty="0">
              <a:ln>
                <a:noFill/>
              </a:ln>
              <a:solidFill>
                <a:srgbClr val="000000"/>
              </a:solidFill>
              <a:effectLst/>
              <a:uLnTx/>
              <a:uFillTx/>
              <a:latin typeface="Trebuchet MS" panose="020B0603020202020204" pitchFamily="34" charset="0"/>
              <a:cs typeface="Times New Roman" panose="02020603050405020304" pitchFamily="18" charset="0"/>
            </a:endParaRPr>
          </a:p>
        </p:txBody>
      </p:sp>
    </p:spTree>
    <p:extLst>
      <p:ext uri="{BB962C8B-B14F-4D97-AF65-F5344CB8AC3E}">
        <p14:creationId xmlns:p14="http://schemas.microsoft.com/office/powerpoint/2010/main" val="2017577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Agenda</a:t>
            </a:r>
          </a:p>
        </p:txBody>
      </p:sp>
      <p:sp>
        <p:nvSpPr>
          <p:cNvPr id="4" name="Rectangle 3"/>
          <p:cNvSpPr txBox="1">
            <a:spLocks noChangeArrowheads="1"/>
          </p:cNvSpPr>
          <p:nvPr/>
        </p:nvSpPr>
        <p:spPr>
          <a:xfrm>
            <a:off x="1981200" y="1610872"/>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Our Guide: An introduction</a:t>
            </a: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Case Study</a:t>
            </a: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US" altLang="en-US" sz="2000" kern="0" dirty="0">
                <a:solidFill>
                  <a:srgbClr val="000000"/>
                </a:solidFill>
                <a:latin typeface="Trebuchet MS" panose="020B0603020202020204" pitchFamily="34" charset="0"/>
              </a:rPr>
              <a:t>Professional Guidance: An overview</a:t>
            </a: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Question 1: Approaching the senior actuary and / or the client</a:t>
            </a: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US" altLang="en-US" sz="2000" kern="0" dirty="0">
                <a:solidFill>
                  <a:srgbClr val="000000"/>
                </a:solidFill>
                <a:latin typeface="Trebuchet MS" panose="020B0603020202020204" pitchFamily="34" charset="0"/>
              </a:rPr>
              <a:t>Question 2: Rectification of errors</a:t>
            </a: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Question 3: Presentation to the senior management of ABC</a:t>
            </a: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US" altLang="en-US" sz="2000" kern="0" dirty="0">
                <a:solidFill>
                  <a:srgbClr val="000000"/>
                </a:solidFill>
                <a:latin typeface="Trebuchet MS" panose="020B0603020202020204" pitchFamily="34" charset="0"/>
              </a:rPr>
              <a:t>Q &amp; A</a:t>
            </a: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600939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Recommendations for Valuation process (1/2)</a:t>
            </a:r>
          </a:p>
        </p:txBody>
      </p:sp>
      <p:sp>
        <p:nvSpPr>
          <p:cNvPr id="4" name="Rectangle 3"/>
          <p:cNvSpPr txBox="1">
            <a:spLocks noChangeArrowheads="1"/>
          </p:cNvSpPr>
          <p:nvPr/>
        </p:nvSpPr>
        <p:spPr>
          <a:xfrm>
            <a:off x="1981200" y="1785426"/>
            <a:ext cx="9982200" cy="476777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Doer-Checker-Reviewer process</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Reasonableness checks on data, assumptions and results</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Analysis </a:t>
            </a:r>
            <a:r>
              <a:rPr lang="en-IN" altLang="en-US" sz="2000" dirty="0">
                <a:solidFill>
                  <a:srgbClr val="000000"/>
                </a:solidFill>
                <a:latin typeface="Trebuchet MS" panose="020B0603020202020204" pitchFamily="34" charset="0"/>
                <a:cs typeface="Times New Roman" panose="02020603050405020304" pitchFamily="18" charset="0"/>
              </a:rPr>
              <a:t>of any abnormalities noticed</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Review of exi</a:t>
            </a:r>
            <a:r>
              <a:rPr lang="en-IN" altLang="en-US" sz="2000" dirty="0">
                <a:solidFill>
                  <a:srgbClr val="000000"/>
                </a:solidFill>
                <a:latin typeface="Trebuchet MS" panose="020B0603020202020204" pitchFamily="34" charset="0"/>
                <a:cs typeface="Times New Roman" panose="02020603050405020304" pitchFamily="18" charset="0"/>
              </a:rPr>
              <a:t>sting checklist, update with additional checks to make it exhaustive</a:t>
            </a:r>
          </a:p>
          <a:p>
            <a:pPr marL="0" marR="0" lvl="0" indent="0" algn="l" defTabSz="914400" rtl="0" eaLnBrk="0" fontAlgn="base" latinLnBrk="0" hangingPunct="0">
              <a:lnSpc>
                <a:spcPct val="100000"/>
              </a:lnSpc>
              <a:spcBef>
                <a:spcPct val="20000"/>
              </a:spcBef>
              <a:spcAft>
                <a:spcPct val="0"/>
              </a:spcAft>
              <a:buClrTx/>
              <a:buSzTx/>
              <a:buNone/>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507626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Recommendations for Valuation process (2/2)</a:t>
            </a:r>
          </a:p>
        </p:txBody>
      </p:sp>
      <p:sp>
        <p:nvSpPr>
          <p:cNvPr id="4" name="Rectangle 3"/>
          <p:cNvSpPr txBox="1">
            <a:spLocks noChangeArrowheads="1"/>
          </p:cNvSpPr>
          <p:nvPr/>
        </p:nvSpPr>
        <p:spPr>
          <a:xfrm>
            <a:off x="1981200" y="1245746"/>
            <a:ext cx="9982200" cy="47740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Check assumptions and data of previous year signed reports</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Peer review/ independent review of existing models/working files</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Highlight to senior management as one-off case</a:t>
            </a: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742950" marR="0" lvl="1"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US" altLang="en-US" sz="12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343537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2931672"/>
            <a:ext cx="8610600" cy="11831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Question 3: Presentation to Senior Management </a:t>
            </a: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of ABC</a:t>
            </a: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sp>
        <p:nvSpPr>
          <p:cNvPr id="4" name="Rectangle 3"/>
          <p:cNvSpPr txBox="1">
            <a:spLocks noChangeArrowheads="1"/>
          </p:cNvSpPr>
          <p:nvPr/>
        </p:nvSpPr>
        <p:spPr>
          <a:xfrm>
            <a:off x="1981200" y="1519371"/>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IN" altLang="en-US" sz="20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378424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Communication to senior management</a:t>
            </a:r>
          </a:p>
        </p:txBody>
      </p:sp>
      <p:sp>
        <p:nvSpPr>
          <p:cNvPr id="4" name="Rectangle 3"/>
          <p:cNvSpPr txBox="1">
            <a:spLocks noChangeArrowheads="1"/>
          </p:cNvSpPr>
          <p:nvPr/>
        </p:nvSpPr>
        <p:spPr>
          <a:xfrm>
            <a:off x="1981200" y="1519371"/>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buFont typeface="Wingdings" panose="05000000000000000000" pitchFamily="2" charset="2"/>
              <a:buChar char="v"/>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Initial written communication to indicate that there is a concern with the historical valuation report for the client. </a:t>
            </a:r>
          </a:p>
          <a:p>
            <a:pPr>
              <a:buFont typeface="Wingdings" panose="05000000000000000000" pitchFamily="2" charset="2"/>
              <a:buChar char="v"/>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Background of the activity being carried out for the client</a:t>
            </a:r>
          </a:p>
          <a:p>
            <a:pPr>
              <a:buFont typeface="Wingdings" panose="05000000000000000000" pitchFamily="2" charset="2"/>
              <a:buChar char="v"/>
              <a:defRPr/>
            </a:pPr>
            <a:r>
              <a:rPr lang="en-IN" altLang="en-US" sz="2000" dirty="0">
                <a:solidFill>
                  <a:srgbClr val="000000"/>
                </a:solidFill>
                <a:latin typeface="Trebuchet MS" panose="020B0603020202020204" pitchFamily="34" charset="0"/>
                <a:cs typeface="Times New Roman" panose="02020603050405020304" pitchFamily="18" charset="0"/>
              </a:rPr>
              <a:t>Brief about the review carried out and the findings of the same</a:t>
            </a:r>
          </a:p>
          <a:p>
            <a:pPr>
              <a:buFont typeface="Wingdings" panose="05000000000000000000" pitchFamily="2" charset="2"/>
              <a:buChar char="v"/>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Reasons for the possible errors and steps taken to rectify the same</a:t>
            </a:r>
          </a:p>
          <a:p>
            <a:pPr>
              <a:buFont typeface="Wingdings" panose="05000000000000000000" pitchFamily="2" charset="2"/>
              <a:buChar char="v"/>
              <a:defRPr/>
            </a:pPr>
            <a:r>
              <a:rPr lang="en-IN" altLang="en-US" sz="2000" dirty="0">
                <a:solidFill>
                  <a:srgbClr val="000000"/>
                </a:solidFill>
                <a:latin typeface="Trebuchet MS" panose="020B0603020202020204" pitchFamily="34" charset="0"/>
                <a:cs typeface="Times New Roman" panose="02020603050405020304" pitchFamily="18" charset="0"/>
              </a:rPr>
              <a:t>Discuss impact of changes on account of rectifying these errors</a:t>
            </a:r>
          </a:p>
          <a:p>
            <a:pPr>
              <a:buFont typeface="Wingdings" panose="05000000000000000000" pitchFamily="2" charset="2"/>
              <a:buChar char="v"/>
              <a:defRPr/>
            </a:pPr>
            <a:r>
              <a:rPr lang="en-IN" altLang="en-US" sz="2000" dirty="0">
                <a:solidFill>
                  <a:srgbClr val="000000"/>
                </a:solidFill>
                <a:latin typeface="Trebuchet MS" panose="020B0603020202020204" pitchFamily="34" charset="0"/>
                <a:cs typeface="Times New Roman" panose="02020603050405020304" pitchFamily="18" charset="0"/>
              </a:rPr>
              <a:t>Discuss materiality of changes and the decision criteria used to determine the materiality</a:t>
            </a:r>
          </a:p>
          <a:p>
            <a:pPr>
              <a:buFont typeface="Wingdings" panose="05000000000000000000" pitchFamily="2" charset="2"/>
              <a:buChar char="v"/>
              <a:defRPr/>
            </a:pPr>
            <a:r>
              <a:rPr lang="en-IN" altLang="en-US" sz="2000" dirty="0">
                <a:solidFill>
                  <a:srgbClr val="000000"/>
                </a:solidFill>
                <a:latin typeface="Trebuchet MS" panose="020B0603020202020204" pitchFamily="34" charset="0"/>
                <a:cs typeface="Times New Roman" panose="02020603050405020304" pitchFamily="18" charset="0"/>
              </a:rPr>
              <a:t>Additional checks and balances to be put in place to ensure accurate results</a:t>
            </a:r>
          </a:p>
          <a:p>
            <a:pPr>
              <a:buFont typeface="Wingdings" panose="05000000000000000000" pitchFamily="2" charset="2"/>
              <a:buChar char="v"/>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Discuss the plan to communicate changes to the client while ensuring timelines are adhered to</a:t>
            </a:r>
            <a:endParaRPr lang="en-IN" altLang="en-US" sz="2000" dirty="0">
              <a:solidFill>
                <a:srgbClr val="000000"/>
              </a:solidFill>
              <a:latin typeface="Trebuchet MS" panose="020B0603020202020204" pitchFamily="34" charset="0"/>
              <a:cs typeface="Times New Roman" panose="02020603050405020304" pitchFamily="18" charset="0"/>
            </a:endParaRPr>
          </a:p>
          <a:p>
            <a:pPr>
              <a:buFont typeface="Wingdings" panose="05000000000000000000" pitchFamily="2" charset="2"/>
              <a:buChar char="v"/>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Discus</a:t>
            </a:r>
            <a:r>
              <a:rPr lang="en-IN" altLang="en-US" sz="2000" dirty="0">
                <a:solidFill>
                  <a:srgbClr val="000000"/>
                </a:solidFill>
                <a:latin typeface="Trebuchet MS" panose="020B0603020202020204" pitchFamily="34" charset="0"/>
                <a:cs typeface="Times New Roman" panose="02020603050405020304" pitchFamily="18" charset="0"/>
              </a:rPr>
              <a:t>s the manner of communication to the client</a:t>
            </a:r>
          </a:p>
          <a:p>
            <a:pPr>
              <a:buFont typeface="Wingdings" panose="05000000000000000000" pitchFamily="2" charset="2"/>
              <a:buChar char="v"/>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lvl="1" indent="-342900">
              <a:buFont typeface="Wingdings" panose="05000000000000000000" pitchFamily="2" charset="2"/>
              <a:buChar char="v"/>
              <a:defRPr/>
            </a:pPr>
            <a:endParaRPr kumimoji="0" lang="en-US" altLang="en-US" sz="12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853030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Background of the activity and review</a:t>
            </a:r>
          </a:p>
        </p:txBody>
      </p:sp>
      <p:sp>
        <p:nvSpPr>
          <p:cNvPr id="4" name="Rectangle 3"/>
          <p:cNvSpPr txBox="1">
            <a:spLocks noChangeArrowheads="1"/>
          </p:cNvSpPr>
          <p:nvPr/>
        </p:nvSpPr>
        <p:spPr>
          <a:xfrm>
            <a:off x="1981200" y="1519371"/>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senior management should be informed immediately as soon as the error is discovered in case they have any immediate inputs for the same. </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a:buFont typeface="Wingdings" panose="05000000000000000000" pitchFamily="2" charset="2"/>
              <a:buChar char="v"/>
              <a:defRPr/>
            </a:pPr>
            <a:r>
              <a:rPr lang="en-IN" altLang="en-US" sz="2000" dirty="0">
                <a:solidFill>
                  <a:srgbClr val="000000"/>
                </a:solidFill>
                <a:latin typeface="Trebuchet MS" panose="020B0603020202020204" pitchFamily="34" charset="0"/>
                <a:cs typeface="Times New Roman" panose="02020603050405020304" pitchFamily="18" charset="0"/>
              </a:rPr>
              <a:t>Relevant background provided to all members regarding the client, the work that we do for them, period since which the engagement has been active and since we have been working with the client.</a:t>
            </a: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A discussion should be scheduled with all relevant members, mentioning the agenda to be discussed. Any additional </a:t>
            </a:r>
            <a:r>
              <a:rPr lang="en-IN" altLang="en-US" sz="2000" dirty="0">
                <a:solidFill>
                  <a:srgbClr val="000000"/>
                </a:solidFill>
                <a:latin typeface="Trebuchet MS" panose="020B0603020202020204" pitchFamily="34" charset="0"/>
                <a:cs typeface="Times New Roman" panose="02020603050405020304" pitchFamily="18" charset="0"/>
              </a:rPr>
              <a:t>items for discussion </a:t>
            </a: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to be requested from the management group.</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US" altLang="en-US" sz="16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630871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Discussion of review</a:t>
            </a:r>
          </a:p>
        </p:txBody>
      </p:sp>
      <p:sp>
        <p:nvSpPr>
          <p:cNvPr id="4" name="Rectangle 3"/>
          <p:cNvSpPr txBox="1">
            <a:spLocks noChangeArrowheads="1"/>
          </p:cNvSpPr>
          <p:nvPr/>
        </p:nvSpPr>
        <p:spPr>
          <a:xfrm>
            <a:off x="1981200" y="1519371"/>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Walk the management through the steps that were carried out to review the pensions management report</a:t>
            </a:r>
            <a:r>
              <a:rPr lang="en-IN" altLang="en-US" sz="2000" dirty="0">
                <a:solidFill>
                  <a:srgbClr val="000000"/>
                </a:solidFill>
                <a:latin typeface="Trebuchet MS" panose="020B0603020202020204" pitchFamily="34" charset="0"/>
                <a:cs typeface="Times New Roman" panose="02020603050405020304" pitchFamily="18" charset="0"/>
              </a:rPr>
              <a:t> with details of factors and their importance.</a:t>
            </a: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Discuss the reasonableness checks that were carried out and the deviation in trend that was observed. The importance of reasonableness checks needs to be emphasized here.</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Discuss the exact errors that were found and the possible implications of each as highlighted in the earlier sections</a:t>
            </a: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Highlight the decision criteria used to judge the materiality of the errors</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Check with management for historical precedent regarding such events and what actions and guidance were undertaken then.</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US" altLang="en-US" sz="16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756111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3200" kern="0" dirty="0">
                <a:solidFill>
                  <a:srgbClr val="000000"/>
                </a:solidFill>
                <a:latin typeface="Trebuchet MS" panose="020B0603020202020204" pitchFamily="34" charset="0"/>
              </a:rPr>
              <a:t>Plan of action</a:t>
            </a:r>
            <a:endPar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sp>
        <p:nvSpPr>
          <p:cNvPr id="4" name="Rectangle 3"/>
          <p:cNvSpPr txBox="1">
            <a:spLocks noChangeArrowheads="1"/>
          </p:cNvSpPr>
          <p:nvPr/>
        </p:nvSpPr>
        <p:spPr>
          <a:xfrm>
            <a:off x="1981200" y="1519371"/>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The steps to rectify the report and ensure no further errors would need to be informed to the management. It needs to be confirmed whether it would be possible to submit the report within the timeline or if there are going to be any delays on account of additional steps, if any.</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Clarify that the report would be accompanied with a subnote explaining the reason behind the abnormal change in the liability valuation for this year with detailed reasons for the same. Additionally, guidance to be provided around how to account for the same.</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lang="en-IN" altLang="en-US" sz="2000" dirty="0">
                <a:solidFill>
                  <a:srgbClr val="000000"/>
                </a:solidFill>
                <a:latin typeface="Trebuchet MS" panose="020B0603020202020204" pitchFamily="34" charset="0"/>
                <a:cs typeface="Times New Roman" panose="02020603050405020304" pitchFamily="18" charset="0"/>
              </a:rPr>
              <a:t>To ensure that future errors like this do not take place, discuss the change in procedures to be implemented at ABC in general for ensuring adequate checking of any reports being sent as mentioned in the earlier section</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274021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Stakeholder impact</a:t>
            </a:r>
          </a:p>
        </p:txBody>
      </p:sp>
      <p:sp>
        <p:nvSpPr>
          <p:cNvPr id="4" name="Rectangle 3"/>
          <p:cNvSpPr txBox="1">
            <a:spLocks noChangeArrowheads="1"/>
          </p:cNvSpPr>
          <p:nvPr/>
        </p:nvSpPr>
        <p:spPr>
          <a:xfrm>
            <a:off x="1981200" y="1519371"/>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Highlight the various stakeholders who would be affected by the changes in the valuation</a:t>
            </a:r>
          </a:p>
          <a:p>
            <a:pPr lvl="1" indent="-342900">
              <a:buFont typeface="Wingdings" panose="05000000000000000000" pitchFamily="2" charset="2"/>
              <a:buChar char="v"/>
              <a:defRPr/>
            </a:pPr>
            <a:r>
              <a:rPr lang="en-IN" altLang="en-US" sz="1600" dirty="0">
                <a:solidFill>
                  <a:srgbClr val="000000"/>
                </a:solidFill>
                <a:latin typeface="Trebuchet MS" panose="020B0603020202020204" pitchFamily="34" charset="0"/>
                <a:cs typeface="Times New Roman" panose="02020603050405020304" pitchFamily="18" charset="0"/>
              </a:rPr>
              <a:t>Client management</a:t>
            </a:r>
          </a:p>
          <a:p>
            <a:pPr lvl="1" indent="-342900">
              <a:buFont typeface="Wingdings" panose="05000000000000000000" pitchFamily="2" charset="2"/>
              <a:buChar char="v"/>
              <a:defRPr/>
            </a:pPr>
            <a:r>
              <a:rPr kumimoji="0" lang="en-IN"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Scheme </a:t>
            </a:r>
            <a:r>
              <a:rPr lang="en-IN" altLang="en-US" sz="1600" dirty="0">
                <a:solidFill>
                  <a:srgbClr val="000000"/>
                </a:solidFill>
                <a:latin typeface="Trebuchet MS" panose="020B0603020202020204" pitchFamily="34" charset="0"/>
                <a:cs typeface="Times New Roman" panose="02020603050405020304" pitchFamily="18" charset="0"/>
              </a:rPr>
              <a:t>beneficiaries</a:t>
            </a:r>
            <a:endParaRPr kumimoji="0" lang="en-IN"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lvl="1" indent="-342900">
              <a:buFont typeface="Wingdings" panose="05000000000000000000" pitchFamily="2" charset="2"/>
              <a:buChar char="v"/>
              <a:defRPr/>
            </a:pPr>
            <a:r>
              <a:rPr lang="en-IN" altLang="en-US" sz="1600" dirty="0">
                <a:solidFill>
                  <a:srgbClr val="000000"/>
                </a:solidFill>
                <a:latin typeface="Trebuchet MS" panose="020B0603020202020204" pitchFamily="34" charset="0"/>
                <a:cs typeface="Times New Roman" panose="02020603050405020304" pitchFamily="18" charset="0"/>
              </a:rPr>
              <a:t>Regulator who would be checking financial stability</a:t>
            </a:r>
          </a:p>
          <a:p>
            <a:pPr lvl="1" indent="-342900">
              <a:buFont typeface="Wingdings" panose="05000000000000000000" pitchFamily="2" charset="2"/>
              <a:buChar char="v"/>
              <a:defRPr/>
            </a:pPr>
            <a:r>
              <a:rPr kumimoji="0" lang="en-IN"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Shareholders, if any</a:t>
            </a:r>
          </a:p>
          <a:p>
            <a:pPr lvl="1" indent="-342900">
              <a:buFont typeface="Wingdings" panose="05000000000000000000" pitchFamily="2" charset="2"/>
              <a:buChar char="v"/>
              <a:defRPr/>
            </a:pPr>
            <a:endParaRPr kumimoji="0" lang="en-IN"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a:buFont typeface="Wingdings" panose="05000000000000000000" pitchFamily="2" charset="2"/>
              <a:buChar char="v"/>
              <a:defRPr/>
            </a:pPr>
            <a:r>
              <a:rPr lang="en-IN" altLang="en-US" sz="2000" dirty="0">
                <a:solidFill>
                  <a:srgbClr val="000000"/>
                </a:solidFill>
                <a:latin typeface="Trebuchet MS" panose="020B0603020202020204" pitchFamily="34" charset="0"/>
                <a:cs typeface="Times New Roman" panose="02020603050405020304" pitchFamily="18" charset="0"/>
              </a:rPr>
              <a:t>Client would have to be advised on how to disclose the information to explain the deviation in the valuation to each of these stakeholders. Understand from the management whether this could lead to a risk for the relationship with the client going forward.</a:t>
            </a:r>
            <a:endParaRPr lang="en-IN" altLang="en-US" sz="2000" noProof="0" dirty="0">
              <a:solidFill>
                <a:srgbClr val="000000"/>
              </a:solidFill>
              <a:latin typeface="Trebuchet MS" panose="020B0603020202020204" pitchFamily="34" charset="0"/>
              <a:cs typeface="Times New Roman" panose="02020603050405020304" pitchFamily="18" charset="0"/>
            </a:endParaRPr>
          </a:p>
          <a:p>
            <a:pPr lvl="1" indent="-342900">
              <a:buFont typeface="Wingdings" panose="05000000000000000000" pitchFamily="2" charset="2"/>
              <a:buChar char="v"/>
              <a:defRPr/>
            </a:pPr>
            <a:endParaRPr kumimoji="0" lang="en-IN" altLang="en-US" sz="1600" b="0" i="0" u="none" strike="noStrike" kern="1200" cap="none" spc="0" normalizeH="0" baseline="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a:buFont typeface="Wingdings" panose="05000000000000000000" pitchFamily="2" charset="2"/>
              <a:buChar char="v"/>
              <a:defRPr/>
            </a:pPr>
            <a:r>
              <a:rPr kumimoji="0" lang="en-IN" altLang="en-US" sz="2000" b="0" i="0" u="none" strike="noStrike" kern="1200" cap="none" spc="0" normalizeH="0" baseline="0" dirty="0">
                <a:ln>
                  <a:noFill/>
                </a:ln>
                <a:solidFill>
                  <a:srgbClr val="000000"/>
                </a:solidFill>
                <a:effectLst/>
                <a:uLnTx/>
                <a:uFillTx/>
                <a:latin typeface="Trebuchet MS" panose="020B0603020202020204" pitchFamily="34" charset="0"/>
                <a:ea typeface="+mn-ea"/>
                <a:cs typeface="Times New Roman" panose="02020603050405020304" pitchFamily="18" charset="0"/>
              </a:rPr>
              <a:t>Highlight the plan to discuss the report with the client </a:t>
            </a:r>
            <a:r>
              <a:rPr lang="en-IN" altLang="en-US" sz="2000" dirty="0">
                <a:solidFill>
                  <a:srgbClr val="000000"/>
                </a:solidFill>
                <a:latin typeface="Trebuchet MS" panose="020B0603020202020204" pitchFamily="34" charset="0"/>
                <a:cs typeface="Times New Roman" panose="02020603050405020304" pitchFamily="18" charset="0"/>
              </a:rPr>
              <a:t>through a separate discussion explaining the deviations and reasons for the same as a change in assumptions. The client will also be informed of all possible current and future impacts of the deviation. </a:t>
            </a:r>
          </a:p>
          <a:p>
            <a:pPr marL="0" indent="0">
              <a:buNone/>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26046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7259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Most important communication</a:t>
            </a:r>
          </a:p>
        </p:txBody>
      </p:sp>
      <p:sp>
        <p:nvSpPr>
          <p:cNvPr id="4" name="Rectangle 3"/>
          <p:cNvSpPr txBox="1">
            <a:spLocks noChangeArrowheads="1"/>
          </p:cNvSpPr>
          <p:nvPr/>
        </p:nvSpPr>
        <p:spPr>
          <a:xfrm>
            <a:off x="1981200" y="1519371"/>
            <a:ext cx="9982200" cy="183342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lvl="1" indent="-342900">
              <a:buFont typeface="Wingdings" panose="05000000000000000000" pitchFamily="2" charset="2"/>
              <a:buChar char="v"/>
              <a:defRPr/>
            </a:pPr>
            <a:r>
              <a:rPr lang="en-IN" altLang="en-US" sz="2000" dirty="0">
                <a:solidFill>
                  <a:srgbClr val="000000"/>
                </a:solidFill>
                <a:latin typeface="Trebuchet MS" panose="020B0603020202020204" pitchFamily="34" charset="0"/>
                <a:cs typeface="Times New Roman" panose="02020603050405020304" pitchFamily="18" charset="0"/>
              </a:rPr>
              <a:t>Ensure that during any discussions, the professional reputation of the previous actuary is not tarnished and no blame is placed. </a:t>
            </a:r>
          </a:p>
          <a:p>
            <a:pPr marL="342900" lvl="1" indent="-342900">
              <a:buFont typeface="Wingdings" panose="05000000000000000000" pitchFamily="2" charset="2"/>
              <a:buChar char="v"/>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lvl="1" indent="-342900">
              <a:buFont typeface="Wingdings" panose="05000000000000000000" pitchFamily="2" charset="2"/>
              <a:buChar char="v"/>
              <a:defRPr/>
            </a:pPr>
            <a:r>
              <a:rPr lang="en-IN" altLang="en-US" sz="2000" dirty="0">
                <a:solidFill>
                  <a:srgbClr val="000000"/>
                </a:solidFill>
                <a:latin typeface="Trebuchet MS" panose="020B0603020202020204" pitchFamily="34" charset="0"/>
                <a:cs typeface="Times New Roman" panose="02020603050405020304" pitchFamily="18" charset="0"/>
              </a:rPr>
              <a:t>Focus to be on the solution and steps ahead to reassure client of the reliability of results</a:t>
            </a:r>
          </a:p>
          <a:p>
            <a:pPr marL="342900" lvl="1" indent="-342900">
              <a:buFont typeface="Wingdings" panose="05000000000000000000" pitchFamily="2" charset="2"/>
              <a:buChar char="v"/>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lvl="1" indent="-342900">
              <a:buFont typeface="Wingdings" panose="05000000000000000000" pitchFamily="2" charset="2"/>
              <a:buChar char="v"/>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lvl="1" indent="-342900">
              <a:buFont typeface="Wingdings" panose="05000000000000000000" pitchFamily="2" charset="2"/>
              <a:buChar char="v"/>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L="342900" lvl="1" indent="-342900">
              <a:buFont typeface="Wingdings" panose="05000000000000000000" pitchFamily="2" charset="2"/>
              <a:buChar char="v"/>
              <a:defRPr/>
            </a:pPr>
            <a:endParaRPr lang="en-IN" altLang="en-US" sz="2000" dirty="0">
              <a:solidFill>
                <a:srgbClr val="000000"/>
              </a:solidFill>
              <a:latin typeface="Trebuchet MS" panose="020B0603020202020204" pitchFamily="34" charset="0"/>
              <a:cs typeface="Times New Roman" panose="02020603050405020304" pitchFamily="18" charset="0"/>
            </a:endParaRPr>
          </a:p>
          <a:p>
            <a:pPr marR="0" lvl="0">
              <a:lnSpc>
                <a:spcPct val="100000"/>
              </a:lnSpc>
              <a:buClrTx/>
              <a:buSzTx/>
              <a:buFont typeface="Wingdings" panose="05000000000000000000" pitchFamily="2" charset="2"/>
              <a:buChar char="v"/>
              <a:tabLst/>
              <a:defRPr/>
            </a:pPr>
            <a:endParaRPr lang="en-IN" altLang="en-US" sz="2000" dirty="0">
              <a:solidFill>
                <a:srgbClr val="000000"/>
              </a:solidFill>
              <a:latin typeface="Trebuchet MS" panose="020B0603020202020204" pitchFamily="34" charset="0"/>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010805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2931672"/>
            <a:ext cx="8610600" cy="118312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Q &amp; A</a:t>
            </a:r>
          </a:p>
        </p:txBody>
      </p:sp>
      <p:sp>
        <p:nvSpPr>
          <p:cNvPr id="4" name="Rectangle 3"/>
          <p:cNvSpPr txBox="1">
            <a:spLocks noChangeArrowheads="1"/>
          </p:cNvSpPr>
          <p:nvPr/>
        </p:nvSpPr>
        <p:spPr>
          <a:xfrm>
            <a:off x="1981200" y="1519371"/>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IN" altLang="en-US" sz="20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79768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Our Guide: An introduction</a:t>
            </a:r>
          </a:p>
        </p:txBody>
      </p:sp>
      <p:sp>
        <p:nvSpPr>
          <p:cNvPr id="4" name="Rectangle 3"/>
          <p:cNvSpPr txBox="1">
            <a:spLocks noChangeArrowheads="1"/>
          </p:cNvSpPr>
          <p:nvPr/>
        </p:nvSpPr>
        <p:spPr>
          <a:xfrm>
            <a:off x="1981200" y="1610872"/>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Ms. </a:t>
            </a:r>
            <a:r>
              <a:rPr kumimoji="0" lang="en-US" altLang="en-US" sz="2400" b="0" i="0" u="none" strike="noStrike" kern="0" cap="none" spc="0" normalizeH="0" baseline="0" noProof="0" dirty="0" err="1">
                <a:ln>
                  <a:noFill/>
                </a:ln>
                <a:solidFill>
                  <a:srgbClr val="000000"/>
                </a:solidFill>
                <a:effectLst/>
                <a:uLnTx/>
                <a:uFillTx/>
                <a:latin typeface="Trebuchet MS" panose="020B0603020202020204" pitchFamily="34" charset="0"/>
                <a:ea typeface="+mn-ea"/>
                <a:cs typeface="+mn-cs"/>
              </a:rPr>
              <a:t>Subbulakshmi</a:t>
            </a: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V is a Fellow Member of I</a:t>
            </a:r>
            <a:r>
              <a:rPr lang="en-US" altLang="en-US" sz="2400" kern="0" dirty="0" err="1">
                <a:solidFill>
                  <a:srgbClr val="000000"/>
                </a:solidFill>
                <a:latin typeface="Trebuchet MS" panose="020B0603020202020204" pitchFamily="34" charset="0"/>
              </a:rPr>
              <a:t>nstitute</a:t>
            </a:r>
            <a:r>
              <a:rPr lang="en-US" altLang="en-US" sz="2400" kern="0" dirty="0">
                <a:solidFill>
                  <a:srgbClr val="000000"/>
                </a:solidFill>
                <a:latin typeface="Trebuchet MS" panose="020B0603020202020204" pitchFamily="34" charset="0"/>
              </a:rPr>
              <a:t> of Actuaries of India. She </a:t>
            </a: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is an independent Consulting Actuary with over two decades of experience in the Financial Services industry. She </a:t>
            </a:r>
            <a:r>
              <a:rPr lang="en-US" altLang="en-US" sz="2400" kern="0" dirty="0">
                <a:solidFill>
                  <a:srgbClr val="000000"/>
                </a:solidFill>
                <a:latin typeface="Trebuchet MS" panose="020B0603020202020204" pitchFamily="34" charset="0"/>
              </a:rPr>
              <a:t>has experience in designing and valuation of Employee Benefits across the US, UK and Indian markets and has worked in Life Insurance, General Insurance and Financial Services industries as a consultant.</a:t>
            </a: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830585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3037681"/>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Case Study</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673087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Case Study (1/2)</a:t>
            </a:r>
          </a:p>
        </p:txBody>
      </p:sp>
      <p:sp>
        <p:nvSpPr>
          <p:cNvPr id="4" name="Rectangle 3"/>
          <p:cNvSpPr txBox="1">
            <a:spLocks noChangeArrowheads="1"/>
          </p:cNvSpPr>
          <p:nvPr/>
        </p:nvSpPr>
        <p:spPr>
          <a:xfrm>
            <a:off x="1981200" y="1610872"/>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fontAlgn="base">
              <a:lnSpc>
                <a:spcPct val="107000"/>
              </a:lnSpc>
              <a:spcAft>
                <a:spcPts val="800"/>
              </a:spcAft>
              <a:buNone/>
            </a:pPr>
            <a:r>
              <a:rPr lang="en-GB" sz="1900" dirty="0">
                <a:solidFill>
                  <a:srgbClr val="000000"/>
                </a:solidFill>
                <a:effectLst/>
                <a:latin typeface="Trebuchet MS" panose="020B0603020202020204" pitchFamily="34" charset="0"/>
                <a:ea typeface="Times New Roman" panose="02020603050405020304" pitchFamily="18" charset="0"/>
                <a:cs typeface="Calibri" panose="020F0502020204030204" pitchFamily="34" charset="0"/>
              </a:rPr>
              <a:t>You are a newly qualified actuary who recently joined ABC actuarial services &amp; consulting company. You joined the pensions team as the new lead, and you are very excited for this role. The previous actuary in this role is very well known in the company and professional circles for his great work and vast experience. You have been very fortunate to have him as your mentor while writing exams and often took career advice from him. </a:t>
            </a:r>
            <a:endParaRPr lang="en-GB" sz="1900" dirty="0">
              <a:effectLst/>
              <a:latin typeface="Trebuchet MS" panose="020B0603020202020204" pitchFamily="34" charset="0"/>
              <a:ea typeface="Calibri" panose="020F0502020204030204" pitchFamily="34" charset="0"/>
              <a:cs typeface="Times New Roman" panose="02020603050405020304" pitchFamily="18" charset="0"/>
            </a:endParaRPr>
          </a:p>
          <a:p>
            <a:pPr marL="0" indent="0">
              <a:buNone/>
            </a:pPr>
            <a:r>
              <a:rPr lang="en-GB" sz="1900" dirty="0">
                <a:solidFill>
                  <a:srgbClr val="000000"/>
                </a:solidFill>
                <a:effectLst/>
                <a:latin typeface="Trebuchet MS" panose="020B0603020202020204" pitchFamily="34" charset="0"/>
                <a:ea typeface="Times New Roman" panose="02020603050405020304" pitchFamily="18" charset="0"/>
              </a:rPr>
              <a:t>Your team performs regular valuations of defined benefit pensions schemes and they approached you with the valuation report for a large pension scheme for your review and sign off. The pension scheme belongs to a client who has been with ABC for many years, you are also told that the report needs to be delivered in two weeks’ time. You start to review the results and find that the previous year results appear out of trend. Upon asking the team for further analysis, previous year files and reports, you discover the following issues in previous year calculations:</a:t>
            </a:r>
            <a:endParaRPr kumimoji="0" lang="en-US" altLang="en-US" sz="1900" b="0" i="0" u="none" strike="noStrike" kern="0" cap="none" spc="0" normalizeH="0" baseline="0" noProof="0" dirty="0">
              <a:ln>
                <a:noFill/>
              </a:ln>
              <a:solidFill>
                <a:srgbClr val="000000"/>
              </a:solidFill>
              <a:effectLst/>
              <a:uLnTx/>
              <a:uFillTx/>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644007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254353"/>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Case Study (2/2)</a:t>
            </a:r>
          </a:p>
        </p:txBody>
      </p:sp>
      <p:sp>
        <p:nvSpPr>
          <p:cNvPr id="4" name="Rectangle 3"/>
          <p:cNvSpPr txBox="1">
            <a:spLocks noChangeArrowheads="1"/>
          </p:cNvSpPr>
          <p:nvPr/>
        </p:nvSpPr>
        <p:spPr>
          <a:xfrm>
            <a:off x="1981200" y="1281358"/>
            <a:ext cx="9982200" cy="489084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lvl="0" indent="-342900" fontAlgn="base">
              <a:lnSpc>
                <a:spcPct val="107000"/>
              </a:lnSpc>
              <a:buFont typeface="+mj-lt"/>
              <a:buAutoNum type="alphaLcParenBoth"/>
            </a:pPr>
            <a:r>
              <a:rPr lang="en-GB" sz="1900" dirty="0">
                <a:solidFill>
                  <a:srgbClr val="000000"/>
                </a:solidFill>
                <a:effectLst/>
                <a:latin typeface="Trebuchet MS" panose="020B0603020202020204" pitchFamily="34" charset="0"/>
                <a:ea typeface="Times New Roman" panose="02020603050405020304" pitchFamily="18" charset="0"/>
                <a:cs typeface="Calibri" panose="020F0502020204030204" pitchFamily="34" charset="0"/>
              </a:rPr>
              <a:t>One of the files had used an incorrect percentage parameter for spouse’s pension resulting in </a:t>
            </a:r>
            <a:r>
              <a:rPr lang="en-GB" sz="1900" u="sng" dirty="0">
                <a:solidFill>
                  <a:srgbClr val="000000"/>
                </a:solidFill>
                <a:effectLst/>
                <a:latin typeface="Trebuchet MS" panose="020B0603020202020204" pitchFamily="34" charset="0"/>
                <a:ea typeface="Times New Roman" panose="02020603050405020304" pitchFamily="18" charset="0"/>
                <a:cs typeface="Calibri" panose="020F0502020204030204" pitchFamily="34" charset="0"/>
              </a:rPr>
              <a:t>material</a:t>
            </a:r>
            <a:r>
              <a:rPr lang="en-GB" sz="1900" dirty="0">
                <a:solidFill>
                  <a:srgbClr val="000000"/>
                </a:solidFill>
                <a:effectLst/>
                <a:latin typeface="Trebuchet MS" panose="020B0603020202020204" pitchFamily="34" charset="0"/>
                <a:ea typeface="Times New Roman" panose="02020603050405020304" pitchFamily="18" charset="0"/>
                <a:cs typeface="Calibri" panose="020F0502020204030204" pitchFamily="34" charset="0"/>
              </a:rPr>
              <a:t> underestimation of liabilities. </a:t>
            </a:r>
            <a:endParaRPr lang="en-GB" sz="19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mj-lt"/>
              <a:buAutoNum type="alphaLcParenBoth"/>
            </a:pPr>
            <a:r>
              <a:rPr lang="en-GB" sz="1900" dirty="0">
                <a:solidFill>
                  <a:srgbClr val="000000"/>
                </a:solidFill>
                <a:effectLst/>
                <a:latin typeface="Trebuchet MS" panose="020B0603020202020204" pitchFamily="34" charset="0"/>
                <a:ea typeface="Times New Roman" panose="02020603050405020304" pitchFamily="18" charset="0"/>
                <a:cs typeface="Calibri" panose="020F0502020204030204" pitchFamily="34" charset="0"/>
              </a:rPr>
              <a:t>The assumptions used for post-retirement mortality were not updated in the calculations even though the report shows the updated mortality assumption in the commentary. You also analyse and conclude that the impact of not updating the assumptions on the results is </a:t>
            </a:r>
            <a:r>
              <a:rPr lang="en-GB" sz="1900" u="sng" dirty="0">
                <a:solidFill>
                  <a:srgbClr val="000000"/>
                </a:solidFill>
                <a:effectLst/>
                <a:latin typeface="Trebuchet MS" panose="020B0603020202020204" pitchFamily="34" charset="0"/>
                <a:ea typeface="Times New Roman" panose="02020603050405020304" pitchFamily="18" charset="0"/>
                <a:cs typeface="Calibri" panose="020F0502020204030204" pitchFamily="34" charset="0"/>
              </a:rPr>
              <a:t>not very material</a:t>
            </a:r>
            <a:r>
              <a:rPr lang="en-GB" sz="1900" dirty="0">
                <a:solidFill>
                  <a:srgbClr val="000000"/>
                </a:solidFill>
                <a:effectLst/>
                <a:latin typeface="Trebuchet MS" panose="020B0603020202020204" pitchFamily="34" charset="0"/>
                <a:ea typeface="Times New Roman" panose="02020603050405020304" pitchFamily="18" charset="0"/>
                <a:cs typeface="Calibri" panose="020F0502020204030204" pitchFamily="34" charset="0"/>
              </a:rPr>
              <a:t>.</a:t>
            </a:r>
            <a:endParaRPr lang="en-GB" sz="1900" dirty="0">
              <a:effectLst/>
              <a:latin typeface="Trebuchet MS" panose="020B0603020202020204" pitchFamily="34" charset="0"/>
              <a:ea typeface="Calibri" panose="020F0502020204030204" pitchFamily="34" charset="0"/>
              <a:cs typeface="Times New Roman" panose="02020603050405020304" pitchFamily="18" charset="0"/>
            </a:endParaRPr>
          </a:p>
          <a:p>
            <a:pPr marL="0" indent="0" fontAlgn="base">
              <a:lnSpc>
                <a:spcPct val="107000"/>
              </a:lnSpc>
              <a:spcAft>
                <a:spcPts val="800"/>
              </a:spcAft>
              <a:buNone/>
            </a:pPr>
            <a:r>
              <a:rPr lang="en-GB" sz="1900" dirty="0">
                <a:solidFill>
                  <a:srgbClr val="000000"/>
                </a:solidFill>
                <a:effectLst/>
                <a:latin typeface="Trebuchet MS" panose="020B0603020202020204" pitchFamily="34" charset="0"/>
                <a:ea typeface="Times New Roman" panose="02020603050405020304" pitchFamily="18" charset="0"/>
                <a:cs typeface="Calibri" panose="020F0502020204030204" pitchFamily="34" charset="0"/>
              </a:rPr>
              <a:t>Discuss how you will address each of these errors (a) and (b) by considering the following</a:t>
            </a:r>
            <a:endParaRPr lang="en-GB" sz="19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mj-lt"/>
              <a:buAutoNum type="romanLcPeriod"/>
            </a:pPr>
            <a:r>
              <a:rPr lang="en-GB" sz="1900" dirty="0">
                <a:solidFill>
                  <a:srgbClr val="000000"/>
                </a:solidFill>
                <a:effectLst/>
                <a:latin typeface="Trebuchet MS" panose="020B0603020202020204" pitchFamily="34" charset="0"/>
                <a:ea typeface="Times New Roman" panose="02020603050405020304" pitchFamily="18" charset="0"/>
                <a:cs typeface="Calibri" panose="020F0502020204030204" pitchFamily="34" charset="0"/>
              </a:rPr>
              <a:t>Given that the previous actuary was your mentor and a well-known senior actuary and also since he is not part of ABC company anymore, you are not sure if and how to approach him. Will you approach the previous actuary or the client or both? </a:t>
            </a:r>
            <a:endParaRPr lang="en-GB" sz="19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mj-lt"/>
              <a:buAutoNum type="romanLcPeriod"/>
            </a:pPr>
            <a:r>
              <a:rPr lang="en-GB" sz="1900" dirty="0">
                <a:solidFill>
                  <a:srgbClr val="000000"/>
                </a:solidFill>
                <a:effectLst/>
                <a:latin typeface="Trebuchet MS" panose="020B0603020202020204" pitchFamily="34" charset="0"/>
                <a:ea typeface="Times New Roman" panose="02020603050405020304" pitchFamily="18" charset="0"/>
                <a:cs typeface="Calibri" panose="020F0502020204030204" pitchFamily="34" charset="0"/>
              </a:rPr>
              <a:t>Do you need to rectify errors that happened in the previous year valuation, and do you need to rectify errors that happened before you took the lead role? What professional guidance and other implications will you take into consideration?  </a:t>
            </a:r>
            <a:endParaRPr lang="en-GB" sz="19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mj-lt"/>
              <a:buAutoNum type="romanLcPeriod"/>
            </a:pPr>
            <a:r>
              <a:rPr lang="en-GB" sz="1900" dirty="0">
                <a:solidFill>
                  <a:srgbClr val="000000"/>
                </a:solidFill>
                <a:effectLst/>
                <a:latin typeface="Trebuchet MS" panose="020B0603020202020204" pitchFamily="34" charset="0"/>
                <a:ea typeface="Times New Roman" panose="02020603050405020304" pitchFamily="18" charset="0"/>
                <a:cs typeface="Calibri" panose="020F0502020204030204" pitchFamily="34" charset="0"/>
              </a:rPr>
              <a:t>How will you present your concerns to the senior management of ABC? </a:t>
            </a:r>
            <a:endParaRPr lang="en-GB" sz="1900" dirty="0">
              <a:effectLst/>
              <a:latin typeface="Trebuchet MS" panose="020B0603020202020204" pitchFamily="34" charset="0"/>
              <a:ea typeface="Calibri" panose="020F0502020204030204" pitchFamily="34" charset="0"/>
              <a:cs typeface="Times New Roman" panose="02020603050405020304" pitchFamily="18" charset="0"/>
            </a:endParaRPr>
          </a:p>
          <a:p>
            <a:pPr marL="0" indent="0" fontAlgn="base">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699067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05000" y="2699334"/>
            <a:ext cx="8763000" cy="118686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Professional Guidance: An overview</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343377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645672"/>
            <a:ext cx="8610600" cy="9652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Actuarial Practice Standards (APS) and Guidance Notes (GNs) (1/2)</a:t>
            </a:r>
          </a:p>
        </p:txBody>
      </p:sp>
      <p:sp>
        <p:nvSpPr>
          <p:cNvPr id="4" name="Rectangle 3"/>
          <p:cNvSpPr txBox="1">
            <a:spLocks noChangeArrowheads="1"/>
          </p:cNvSpPr>
          <p:nvPr/>
        </p:nvSpPr>
        <p:spPr>
          <a:xfrm>
            <a:off x="1981200" y="1786522"/>
            <a:ext cx="99822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00050" marR="0" lvl="1" indent="0" algn="l" defTabSz="914400" rtl="0" eaLnBrk="0" fontAlgn="base" latinLnBrk="0" hangingPunct="0">
              <a:lnSpc>
                <a:spcPct val="100000"/>
              </a:lnSpc>
              <a:spcBef>
                <a:spcPct val="20000"/>
              </a:spcBef>
              <a:spcAft>
                <a:spcPct val="0"/>
              </a:spcAft>
              <a:buClrTx/>
              <a:buSzTx/>
              <a:buFontTx/>
              <a:buNone/>
              <a:tabLst/>
              <a:defRPr/>
            </a:pPr>
            <a:r>
              <a:rPr kumimoji="0" lang="en-IN" sz="20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What are APS and GNs</a:t>
            </a:r>
            <a:endParaRPr kumimoji="0" lang="en-IN"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400050" marR="0" lvl="1" indent="0" algn="l" defTabSz="914400" rtl="0" eaLnBrk="0" fontAlgn="base" latinLnBrk="0" hangingPunct="0">
              <a:lnSpc>
                <a:spcPct val="100000"/>
              </a:lnSpc>
              <a:spcBef>
                <a:spcPct val="20000"/>
              </a:spcBef>
              <a:spcAft>
                <a:spcPct val="0"/>
              </a:spcAft>
              <a:buClrTx/>
              <a:buSzTx/>
              <a:buFontTx/>
              <a:buNone/>
              <a:tabLst/>
              <a:defRPr/>
            </a:pPr>
            <a:r>
              <a:rPr kumimoji="0" lang="en-IN"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APS /GNs are used to enhance the reputation of the profession and to increase appreciation by the public of both quality and utility of the profession’s work.</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400050" marR="0" lvl="1" indent="0" algn="l" defTabSz="914400" rtl="0" eaLnBrk="0" fontAlgn="base" latinLnBrk="0" hangingPunct="0">
              <a:lnSpc>
                <a:spcPct val="100000"/>
              </a:lnSpc>
              <a:spcBef>
                <a:spcPct val="20000"/>
              </a:spcBef>
              <a:spcAft>
                <a:spcPct val="0"/>
              </a:spcAft>
              <a:buClrTx/>
              <a:buSzTx/>
              <a:buFontTx/>
              <a:buNone/>
              <a:tabLst/>
              <a:defRPr/>
            </a:pPr>
            <a:r>
              <a:rPr kumimoji="0" lang="en-IN" altLang="en-US" sz="20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Relevant APS to the scenario</a:t>
            </a:r>
          </a:p>
          <a:p>
            <a:pPr marL="400050" marR="0" lvl="1" indent="0" algn="l" defTabSz="914400" rtl="0" eaLnBrk="0" fontAlgn="base" latinLnBrk="0" hangingPunct="0">
              <a:lnSpc>
                <a:spcPct val="100000"/>
              </a:lnSpc>
              <a:spcBef>
                <a:spcPct val="20000"/>
              </a:spcBef>
              <a:spcAft>
                <a:spcPct val="0"/>
              </a:spcAft>
              <a:buClrTx/>
              <a:buSzTx/>
              <a:buFontTx/>
              <a:buNone/>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APS 27 applies to actuarial work related to pensions or other employee benefits. It provides the checklist for pension work completion, review and sign-off.</a:t>
            </a:r>
          </a:p>
          <a:p>
            <a:pPr marL="400050" marR="0" lvl="1" indent="0" algn="l" defTabSz="914400" rtl="0" eaLnBrk="0" fontAlgn="base" latinLnBrk="0" hangingPunct="0">
              <a:lnSpc>
                <a:spcPct val="100000"/>
              </a:lnSpc>
              <a:spcBef>
                <a:spcPct val="20000"/>
              </a:spcBef>
              <a:spcAft>
                <a:spcPct val="0"/>
              </a:spcAft>
              <a:buClrTx/>
              <a:buSzTx/>
              <a:buFontTx/>
              <a:buNone/>
              <a:tabLst/>
              <a:defRPr/>
            </a:pPr>
            <a:endParaRPr kumimoji="0" lang="en-IN" altLang="en-US" sz="20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400050" marR="0" lvl="1" indent="0" algn="l" defTabSz="914400" rtl="0" eaLnBrk="0" fontAlgn="base" latinLnBrk="0" hangingPunct="0">
              <a:lnSpc>
                <a:spcPct val="100000"/>
              </a:lnSpc>
              <a:spcBef>
                <a:spcPct val="20000"/>
              </a:spcBef>
              <a:spcAft>
                <a:spcPct val="0"/>
              </a:spcAft>
              <a:buClrTx/>
              <a:buSzTx/>
              <a:buFontTx/>
              <a:buNone/>
              <a:tabLst/>
              <a:defRPr/>
            </a:pPr>
            <a:r>
              <a:rPr kumimoji="0" lang="en-IN"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APS 34 is the general standard. It provides the guidance to actuaries on general actuarial practices while performing actuarial services</a:t>
            </a:r>
            <a:r>
              <a:rPr kumimoji="0" lang="en-GB"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 </a:t>
            </a:r>
            <a:r>
              <a:rPr kumimoji="0" lang="en-US" alt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The appropriate practices under APS 34 that are applicable to the given scenario are-:</a:t>
            </a:r>
          </a:p>
          <a:p>
            <a:pPr marL="400050" marR="0" lvl="1"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16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Materiality</a:t>
            </a: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 In case of omissions, understatements or overstatements, the actuary should assess whether the effect is material. If it is material, the actuary should disclose this in any report to which it is applicable.</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US" altLang="en-US" sz="16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770505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50774" y="323637"/>
            <a:ext cx="8610600" cy="9652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Actuarial Practice Standards (APS) and Guidance Notes (GNs) (2/2)</a:t>
            </a:r>
          </a:p>
        </p:txBody>
      </p:sp>
      <p:sp>
        <p:nvSpPr>
          <p:cNvPr id="4" name="Rectangle 3"/>
          <p:cNvSpPr txBox="1">
            <a:spLocks noChangeArrowheads="1"/>
          </p:cNvSpPr>
          <p:nvPr/>
        </p:nvSpPr>
        <p:spPr>
          <a:xfrm>
            <a:off x="2050774" y="1382529"/>
            <a:ext cx="9906000" cy="511830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16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Process Controls</a:t>
            </a: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 The actuary should consider to what extent, if any, the procedures used to carry out the work should be controlled, and if so, how.</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16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Reasonableness checks</a:t>
            </a: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 The actuary should review the results produced by the selected assumptions and methodology for overall reasonableness.</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16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Internal consistency of Assumptions-</a:t>
            </a: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 The actuary should determine if the assumptions used for different components of work are materially consistent.</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16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Communication</a:t>
            </a: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 Any communication should be appropriate to the circumstances and take the skills, understanding, level of technical expertise and needs of the intended user into consideration to allow the intended user to understand the implications of the communication.</a:t>
            </a:r>
          </a:p>
          <a:p>
            <a:pPr marL="457200" marR="0" lvl="1" indent="0" algn="l" defTabSz="914400" rtl="0" eaLnBrk="0" fontAlgn="base" latinLnBrk="0" hangingPunct="0">
              <a:lnSpc>
                <a:spcPct val="100000"/>
              </a:lnSpc>
              <a:spcBef>
                <a:spcPct val="20000"/>
              </a:spcBef>
              <a:spcAft>
                <a:spcPct val="0"/>
              </a:spcAft>
              <a:buClrTx/>
              <a:buSzTx/>
              <a:buNone/>
              <a:tabLst/>
              <a:defRPr/>
            </a:pPr>
            <a:endPar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16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Data Quality</a:t>
            </a:r>
            <a:r>
              <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 The actuary should take reasonable steps to review the consistency, completeness and accuracy of the data used. This can be done by comparing the data to those of a prior period(s).</a:t>
            </a: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lang="en-US" altLang="en-US" sz="1600" dirty="0">
              <a:solidFill>
                <a:srgbClr val="000000"/>
              </a:solidFill>
              <a:latin typeface="Trebuchet MS" panose="020B0603020202020204" pitchFamily="34" charset="0"/>
              <a:cs typeface="Times New Roman" panose="02020603050405020304" pitchFamily="18" charset="0"/>
            </a:endParaRP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r>
              <a:rPr kumimoji="0" lang="en-US" altLang="en-US" sz="16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Model Governance-: </a:t>
            </a:r>
            <a:r>
              <a:rPr kumimoji="0" lang="en-US" altLang="en-US" sz="1600" i="0"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rPr>
              <a:t> The actuary involved in using models should be satisfied that there are appropriate actions to mitigate model risk such as adequate model validation, documentation and process controls.</a:t>
            </a:r>
            <a:endParaRPr kumimoji="0" lang="en-US" altLang="en-US" sz="1600" b="1" i="0" u="sng"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742950" marR="0" lvl="1" indent="-285750" algn="l" defTabSz="914400" rtl="0" eaLnBrk="0" fontAlgn="base" latinLnBrk="0" hangingPunct="0">
              <a:lnSpc>
                <a:spcPct val="100000"/>
              </a:lnSpc>
              <a:spcBef>
                <a:spcPct val="20000"/>
              </a:spcBef>
              <a:spcAft>
                <a:spcPct val="0"/>
              </a:spcAft>
              <a:buClrTx/>
              <a:buSzTx/>
              <a:buFont typeface="Wingdings" panose="05000000000000000000" pitchFamily="2" charset="2"/>
              <a:buChar char="v"/>
              <a:tabLst/>
              <a:defRPr/>
            </a:pPr>
            <a:endParaRPr kumimoji="0" lang="en-US" altLang="en-US" sz="16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Times New Roman" panose="02020603050405020304" pitchFamily="18" charset="0"/>
            </a:endParaRP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Times New Roman"/>
              <a:ea typeface="+mn-ea"/>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316940131"/>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7F44AED1085E644A7A0707748FDB078" ma:contentTypeVersion="2" ma:contentTypeDescription="Create a new document." ma:contentTypeScope="" ma:versionID="3b980ffe41ebb7648827631592dba8e1">
  <xsd:schema xmlns:xsd="http://www.w3.org/2001/XMLSchema" xmlns:xs="http://www.w3.org/2001/XMLSchema" xmlns:p="http://schemas.microsoft.com/office/2006/metadata/properties" xmlns:ns3="a6fe138f-932c-4a20-9ed0-6d4308f229a6" targetNamespace="http://schemas.microsoft.com/office/2006/metadata/properties" ma:root="true" ma:fieldsID="28d6643f8c8cec462304fd5e69d6d23a" ns3:_="">
    <xsd:import namespace="a6fe138f-932c-4a20-9ed0-6d4308f229a6"/>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fe138f-932c-4a20-9ed0-6d4308f229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9E9D44-8E6F-41DD-BD56-294F94C45F5C}">
  <ds:schemaRefs>
    <ds:schemaRef ds:uri="http://schemas.microsoft.com/office/2006/documentManagement/types"/>
    <ds:schemaRef ds:uri="http://schemas.microsoft.com/office/2006/metadata/properties"/>
    <ds:schemaRef ds:uri="http://www.w3.org/XML/1998/namespace"/>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 ds:uri="a6fe138f-932c-4a20-9ed0-6d4308f229a6"/>
  </ds:schemaRefs>
</ds:datastoreItem>
</file>

<file path=customXml/itemProps2.xml><?xml version="1.0" encoding="utf-8"?>
<ds:datastoreItem xmlns:ds="http://schemas.openxmlformats.org/officeDocument/2006/customXml" ds:itemID="{D83C09A8-E581-4EFD-9C81-B54D33D3BC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fe138f-932c-4a20-9ed0-6d4308f229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820989-D563-451D-A711-E9940C5FCB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2698</TotalTime>
  <Words>2577</Words>
  <Application>Microsoft Office PowerPoint</Application>
  <PresentationFormat>Widescreen</PresentationFormat>
  <Paragraphs>285</Paragraphs>
  <Slides>29</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Bahamas</vt:lpstr>
      <vt:lpstr>Calibri</vt:lpstr>
      <vt:lpstr>Garamond</vt:lpstr>
      <vt:lpstr>Times New Roman</vt:lpstr>
      <vt:lpstr>Trebuchet MS</vt:lpstr>
      <vt:lpstr>Wingdings</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EOX Vantage products 2</cp:lastModifiedBy>
  <cp:revision>352</cp:revision>
  <dcterms:created xsi:type="dcterms:W3CDTF">2011-07-20T12:11:57Z</dcterms:created>
  <dcterms:modified xsi:type="dcterms:W3CDTF">2022-06-22T05:32:54Z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0x01010037F44AED1085E644A7A0707748FDB078</vt:lpwstr>
  </property>
</Properties>
</file>